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Baron" panose="020B0604020202020204" charset="0"/>
      <p:regular r:id="rId9"/>
    </p:embeddedFont>
    <p:embeddedFont>
      <p:font typeface="Canva Sans Bold" panose="020B0604020202020204" charset="0"/>
      <p:regular r:id="rId10"/>
    </p:embeddedFont>
    <p:embeddedFont>
      <p:font typeface="Comfortaa" pitchFamily="2" charset="0"/>
      <p:regular r:id="rId11"/>
    </p:embeddedFont>
    <p:embeddedFont>
      <p:font typeface="Comfortaa Bold" panose="020B0604020202020204" charset="0"/>
      <p:regular r:id="rId12"/>
    </p:embeddedFont>
    <p:embeddedFont>
      <p:font typeface="Knockout Cruiserweight" panose="020B0604020202020204" charset="0"/>
      <p:regular r:id="rId13"/>
    </p:embeddedFont>
    <p:embeddedFont>
      <p:font typeface="TT Commons Pro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5" d="100"/>
          <a:sy n="35" d="100"/>
        </p:scale>
        <p:origin x="2220" y="16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08.09.2024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What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08-Sep-24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0.png"/><Relationship Id="rId12" Type="http://schemas.openxmlformats.org/officeDocument/2006/relationships/image" Target="../media/image4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3.svg"/><Relationship Id="rId4" Type="http://schemas.openxmlformats.org/officeDocument/2006/relationships/image" Target="../media/image2.png"/><Relationship Id="rId9" Type="http://schemas.openxmlformats.org/officeDocument/2006/relationships/image" Target="../media/image12.png"/><Relationship Id="rId1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12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4.svg"/><Relationship Id="rId15" Type="http://schemas.openxmlformats.org/officeDocument/2006/relationships/image" Target="../media/image7.sv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sv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11" r="-995" b="-9811"/>
            </a:stretch>
          </a:blipFill>
        </p:spPr>
      </p:sp>
      <p:sp>
        <p:nvSpPr>
          <p:cNvPr id="3" name="Freeform 3"/>
          <p:cNvSpPr/>
          <p:nvPr/>
        </p:nvSpPr>
        <p:spPr>
          <a:xfrm rot="-1640622">
            <a:off x="9918273" y="-160160"/>
            <a:ext cx="11673462" cy="9703566"/>
          </a:xfrm>
          <a:custGeom>
            <a:avLst/>
            <a:gdLst/>
            <a:ahLst/>
            <a:cxnLst/>
            <a:rect l="l" t="t" r="r" b="b"/>
            <a:pathLst>
              <a:path w="11673462" h="9703566">
                <a:moveTo>
                  <a:pt x="0" y="0"/>
                </a:moveTo>
                <a:lnTo>
                  <a:pt x="11673463" y="0"/>
                </a:lnTo>
                <a:lnTo>
                  <a:pt x="11673463" y="9703566"/>
                </a:lnTo>
                <a:lnTo>
                  <a:pt x="0" y="9703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1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10712556" y="1602191"/>
            <a:ext cx="6178865" cy="6178865"/>
          </a:xfrm>
          <a:custGeom>
            <a:avLst/>
            <a:gdLst/>
            <a:ahLst/>
            <a:cxnLst/>
            <a:rect l="l" t="t" r="r" b="b"/>
            <a:pathLst>
              <a:path w="6178865" h="6178865">
                <a:moveTo>
                  <a:pt x="0" y="0"/>
                </a:moveTo>
                <a:lnTo>
                  <a:pt x="6178865" y="0"/>
                </a:lnTo>
                <a:lnTo>
                  <a:pt x="6178865" y="6178865"/>
                </a:lnTo>
                <a:lnTo>
                  <a:pt x="0" y="6178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28700" y="8500086"/>
            <a:ext cx="4080470" cy="940553"/>
            <a:chOff x="0" y="0"/>
            <a:chExt cx="5440627" cy="125407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73050"/>
              <a:ext cx="5440627" cy="581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47"/>
                </a:lnSpc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A1-K59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5440627" cy="610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820"/>
                </a:lnSpc>
              </a:pPr>
              <a:r>
                <a:rPr lang="en-US" sz="2729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to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259451" y="8500218"/>
            <a:ext cx="4080608" cy="940421"/>
            <a:chOff x="0" y="0"/>
            <a:chExt cx="5440811" cy="125389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72855"/>
              <a:ext cx="5440811" cy="581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47"/>
                </a:lnSpc>
                <a:spcBef>
                  <a:spcPct val="0"/>
                </a:spcBef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Nhóm Anh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5440811" cy="610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20"/>
                </a:lnSpc>
              </a:pPr>
              <a:r>
                <a:rPr lang="en-US" sz="2729" u="none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by</a:t>
              </a:r>
            </a:p>
          </p:txBody>
        </p:sp>
      </p:grpSp>
      <p:sp>
        <p:nvSpPr>
          <p:cNvPr id="15" name="Freeform 15"/>
          <p:cNvSpPr/>
          <p:nvPr/>
        </p:nvSpPr>
        <p:spPr>
          <a:xfrm rot="-1899204">
            <a:off x="7784066" y="-993216"/>
            <a:ext cx="12284704" cy="10211660"/>
          </a:xfrm>
          <a:custGeom>
            <a:avLst/>
            <a:gdLst/>
            <a:ahLst/>
            <a:cxnLst/>
            <a:rect l="l" t="t" r="r" b="b"/>
            <a:pathLst>
              <a:path w="12284704" h="10211660">
                <a:moveTo>
                  <a:pt x="0" y="0"/>
                </a:moveTo>
                <a:lnTo>
                  <a:pt x="12284704" y="0"/>
                </a:lnTo>
                <a:lnTo>
                  <a:pt x="12284704" y="10211660"/>
                </a:lnTo>
                <a:lnTo>
                  <a:pt x="0" y="102116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1000"/>
            </a:blip>
            <a:stretch>
              <a:fillRect/>
            </a:stretch>
          </a:blipFill>
        </p:spPr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5A4394-14EF-5BFA-689E-84C13B23038C}"/>
              </a:ext>
            </a:extLst>
          </p:cNvPr>
          <p:cNvGrpSpPr/>
          <p:nvPr/>
        </p:nvGrpSpPr>
        <p:grpSpPr>
          <a:xfrm>
            <a:off x="1028700" y="2681566"/>
            <a:ext cx="21564685" cy="2402720"/>
            <a:chOff x="1028700" y="2681566"/>
            <a:chExt cx="21564685" cy="2402720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2681566"/>
              <a:ext cx="14163304" cy="2402720"/>
              <a:chOff x="0" y="370372"/>
              <a:chExt cx="18884405" cy="3203627"/>
            </a:xfrm>
          </p:grpSpPr>
          <p:sp>
            <p:nvSpPr>
              <p:cNvPr id="6" name="TextBox 6"/>
              <p:cNvSpPr txBox="1"/>
              <p:nvPr/>
            </p:nvSpPr>
            <p:spPr>
              <a:xfrm>
                <a:off x="73891" y="370372"/>
                <a:ext cx="18810514" cy="53937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359"/>
                  </a:lnSpc>
                </a:pPr>
                <a:r>
                  <a:rPr lang="en-US" sz="23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06/09/2024</a:t>
                </a:r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2941751"/>
                <a:ext cx="18810514" cy="6322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919"/>
                  </a:lnSpc>
                </a:pPr>
                <a:r>
                  <a:rPr lang="en-US" sz="27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Deadline thực sự là một cái gì đấy 😦</a:t>
                </a: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1102907"/>
                <a:ext cx="18810514" cy="18133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10339"/>
                  </a:lnSpc>
                </a:pPr>
                <a:r>
                  <a:rPr lang="en-US" sz="9399">
                    <a:solidFill>
                      <a:srgbClr val="000000"/>
                    </a:solidFill>
                    <a:latin typeface="Knockout Cruiserweight"/>
                    <a:ea typeface="Knockout Cruiserweight"/>
                    <a:cs typeface="Knockout Cruiserweight"/>
                    <a:sym typeface="Knockout Cruiserweight"/>
                  </a:rPr>
                  <a:t>BÁO CÁO TUÂN</a:t>
                </a:r>
              </a:p>
            </p:txBody>
          </p:sp>
        </p:grp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DC7ECE76-9CE5-D079-7322-023C0D460F57}"/>
                </a:ext>
              </a:extLst>
            </p:cNvPr>
            <p:cNvSpPr txBox="1"/>
            <p:nvPr/>
          </p:nvSpPr>
          <p:spPr>
            <a:xfrm>
              <a:off x="8485499" y="2839812"/>
              <a:ext cx="14107886" cy="1360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339"/>
                </a:lnSpc>
              </a:pPr>
              <a:r>
                <a:rPr lang="en-US" sz="9399">
                  <a:solidFill>
                    <a:srgbClr val="000000"/>
                  </a:solidFill>
                  <a:latin typeface="Knockout Cruiserweight"/>
                  <a:ea typeface="Knockout Cruiserweight"/>
                  <a:cs typeface="Knockout Cruiserweight"/>
                  <a:sym typeface="Knockout Cruiserweight"/>
                </a:rPr>
                <a:t>`</a:t>
              </a:r>
            </a:p>
          </p:txBody>
        </p:sp>
      </p:grp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182780B5-2F50-DD64-F268-1CA040938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325237"/>
              </p:ext>
            </p:extLst>
          </p:nvPr>
        </p:nvGraphicFramePr>
        <p:xfrm>
          <a:off x="20364383" y="1608744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TextBox 2">
            <a:extLst>
              <a:ext uri="{FF2B5EF4-FFF2-40B4-BE49-F238E27FC236}">
                <a16:creationId xmlns:a16="http://schemas.microsoft.com/office/drawing/2014/main" id="{55CBB321-6ED1-62CE-4616-67F896C471EC}"/>
              </a:ext>
            </a:extLst>
          </p:cNvPr>
          <p:cNvSpPr txBox="1"/>
          <p:nvPr/>
        </p:nvSpPr>
        <p:spPr>
          <a:xfrm>
            <a:off x="-9829800" y="2303235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sp>
        <p:nvSpPr>
          <p:cNvPr id="20" name="!!Freeform 3">
            <a:extLst>
              <a:ext uri="{FF2B5EF4-FFF2-40B4-BE49-F238E27FC236}">
                <a16:creationId xmlns:a16="http://schemas.microsoft.com/office/drawing/2014/main" id="{8D6D9513-20F9-092C-9209-ACFF8F3ED478}"/>
              </a:ext>
            </a:extLst>
          </p:cNvPr>
          <p:cNvSpPr/>
          <p:nvPr/>
        </p:nvSpPr>
        <p:spPr>
          <a:xfrm rot="21394536">
            <a:off x="-10733673" y="8028437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5" y="0"/>
                </a:lnTo>
                <a:lnTo>
                  <a:pt x="11841785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sp>
        <p:nvSpPr>
          <p:cNvPr id="21" name="!!AA">
            <a:extLst>
              <a:ext uri="{FF2B5EF4-FFF2-40B4-BE49-F238E27FC236}">
                <a16:creationId xmlns:a16="http://schemas.microsoft.com/office/drawing/2014/main" id="{E2651D8E-231E-05FD-9B3A-81ED8569CCEC}"/>
              </a:ext>
            </a:extLst>
          </p:cNvPr>
          <p:cNvSpPr/>
          <p:nvPr/>
        </p:nvSpPr>
        <p:spPr>
          <a:xfrm rot="21394536">
            <a:off x="17512772" y="-9009772"/>
            <a:ext cx="9853730" cy="8331766"/>
          </a:xfrm>
          <a:custGeom>
            <a:avLst/>
            <a:gdLst/>
            <a:ahLst/>
            <a:cxnLst/>
            <a:rect l="l" t="t" r="r" b="b"/>
            <a:pathLst>
              <a:path w="9853730" h="8331766">
                <a:moveTo>
                  <a:pt x="0" y="0"/>
                </a:moveTo>
                <a:lnTo>
                  <a:pt x="9853730" y="0"/>
                </a:lnTo>
                <a:lnTo>
                  <a:pt x="9853730" y="8331766"/>
                </a:lnTo>
                <a:lnTo>
                  <a:pt x="0" y="833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303235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sp>
        <p:nvSpPr>
          <p:cNvPr id="3" name="!!Freeform 3"/>
          <p:cNvSpPr/>
          <p:nvPr/>
        </p:nvSpPr>
        <p:spPr>
          <a:xfrm rot="-205464">
            <a:off x="-4349105" y="3806836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5" y="0"/>
                </a:lnTo>
                <a:lnTo>
                  <a:pt x="11841785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sp>
        <p:nvSpPr>
          <p:cNvPr id="4" name="!!AA"/>
          <p:cNvSpPr/>
          <p:nvPr/>
        </p:nvSpPr>
        <p:spPr>
          <a:xfrm rot="-205464">
            <a:off x="13160800" y="-5156508"/>
            <a:ext cx="9853730" cy="8331766"/>
          </a:xfrm>
          <a:custGeom>
            <a:avLst/>
            <a:gdLst/>
            <a:ahLst/>
            <a:cxnLst/>
            <a:rect l="l" t="t" r="r" b="b"/>
            <a:pathLst>
              <a:path w="9853730" h="8331766">
                <a:moveTo>
                  <a:pt x="0" y="0"/>
                </a:moveTo>
                <a:lnTo>
                  <a:pt x="9853730" y="0"/>
                </a:lnTo>
                <a:lnTo>
                  <a:pt x="9853730" y="8331766"/>
                </a:lnTo>
                <a:lnTo>
                  <a:pt x="0" y="83317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7399472" y="1608744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Picture 6">
            <a:extLst>
              <a:ext uri="{FF2B5EF4-FFF2-40B4-BE49-F238E27FC236}">
                <a16:creationId xmlns:a16="http://schemas.microsoft.com/office/drawing/2014/main" id="{573D0D88-1547-E33B-4105-762178CA8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233" y="1005348"/>
            <a:ext cx="9258300" cy="9258300"/>
          </a:xfrm>
          <a:prstGeom prst="rect">
            <a:avLst/>
          </a:prstGeom>
        </p:spPr>
      </p:pic>
      <p:grpSp>
        <p:nvGrpSpPr>
          <p:cNvPr id="7" name="Group 9">
            <a:extLst>
              <a:ext uri="{FF2B5EF4-FFF2-40B4-BE49-F238E27FC236}">
                <a16:creationId xmlns:a16="http://schemas.microsoft.com/office/drawing/2014/main" id="{9B2F79D9-DC65-CBF8-9876-FEFC3165E678}"/>
              </a:ext>
            </a:extLst>
          </p:cNvPr>
          <p:cNvGrpSpPr/>
          <p:nvPr/>
        </p:nvGrpSpPr>
        <p:grpSpPr>
          <a:xfrm>
            <a:off x="914400" y="11899147"/>
            <a:ext cx="4080470" cy="940553"/>
            <a:chOff x="0" y="0"/>
            <a:chExt cx="5440627" cy="1254071"/>
          </a:xfrm>
        </p:grpSpPr>
        <p:sp>
          <p:nvSpPr>
            <p:cNvPr id="8" name="TextBox 10">
              <a:extLst>
                <a:ext uri="{FF2B5EF4-FFF2-40B4-BE49-F238E27FC236}">
                  <a16:creationId xmlns:a16="http://schemas.microsoft.com/office/drawing/2014/main" id="{D0595ED0-7397-08D4-58A4-F933B692A3D9}"/>
                </a:ext>
              </a:extLst>
            </p:cNvPr>
            <p:cNvSpPr txBox="1"/>
            <p:nvPr/>
          </p:nvSpPr>
          <p:spPr>
            <a:xfrm>
              <a:off x="0" y="673050"/>
              <a:ext cx="5440627" cy="581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47"/>
                </a:lnSpc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A1-K59</a:t>
              </a:r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F3EEB395-91B5-7F5F-560C-9D453A52E730}"/>
                </a:ext>
              </a:extLst>
            </p:cNvPr>
            <p:cNvSpPr txBox="1"/>
            <p:nvPr/>
          </p:nvSpPr>
          <p:spPr>
            <a:xfrm>
              <a:off x="0" y="-57150"/>
              <a:ext cx="5440627" cy="610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820"/>
                </a:lnSpc>
              </a:pPr>
              <a:r>
                <a:rPr lang="en-US" sz="2729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to</a:t>
              </a:r>
            </a:p>
          </p:txBody>
        </p:sp>
      </p:grpSp>
      <p:grpSp>
        <p:nvGrpSpPr>
          <p:cNvPr id="10" name="Group 12">
            <a:extLst>
              <a:ext uri="{FF2B5EF4-FFF2-40B4-BE49-F238E27FC236}">
                <a16:creationId xmlns:a16="http://schemas.microsoft.com/office/drawing/2014/main" id="{6C8AA74E-EEEC-EC16-03F5-10D85368D058}"/>
              </a:ext>
            </a:extLst>
          </p:cNvPr>
          <p:cNvGrpSpPr/>
          <p:nvPr/>
        </p:nvGrpSpPr>
        <p:grpSpPr>
          <a:xfrm>
            <a:off x="5145151" y="11899279"/>
            <a:ext cx="4080608" cy="940421"/>
            <a:chOff x="0" y="0"/>
            <a:chExt cx="5440811" cy="1253894"/>
          </a:xfrm>
        </p:grpSpPr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41D84E39-F9D0-020A-08D1-38D775EC3654}"/>
                </a:ext>
              </a:extLst>
            </p:cNvPr>
            <p:cNvSpPr txBox="1"/>
            <p:nvPr/>
          </p:nvSpPr>
          <p:spPr>
            <a:xfrm>
              <a:off x="0" y="672855"/>
              <a:ext cx="5440811" cy="581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47"/>
                </a:lnSpc>
                <a:spcBef>
                  <a:spcPct val="0"/>
                </a:spcBef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Nhóm Anh</a:t>
              </a:r>
            </a:p>
          </p:txBody>
        </p:sp>
        <p:sp>
          <p:nvSpPr>
            <p:cNvPr id="12" name="TextBox 14">
              <a:extLst>
                <a:ext uri="{FF2B5EF4-FFF2-40B4-BE49-F238E27FC236}">
                  <a16:creationId xmlns:a16="http://schemas.microsoft.com/office/drawing/2014/main" id="{24E4E2E3-E9BD-85A5-B25A-61BED2A428C4}"/>
                </a:ext>
              </a:extLst>
            </p:cNvPr>
            <p:cNvSpPr txBox="1"/>
            <p:nvPr/>
          </p:nvSpPr>
          <p:spPr>
            <a:xfrm>
              <a:off x="0" y="-57150"/>
              <a:ext cx="5440811" cy="610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20"/>
                </a:lnSpc>
              </a:pPr>
              <a:r>
                <a:rPr lang="en-US" sz="2729" u="none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by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56529EB-48CC-6592-FC55-61412FC9E4C3}"/>
              </a:ext>
            </a:extLst>
          </p:cNvPr>
          <p:cNvGrpSpPr/>
          <p:nvPr/>
        </p:nvGrpSpPr>
        <p:grpSpPr>
          <a:xfrm>
            <a:off x="1028700" y="-5905500"/>
            <a:ext cx="21564685" cy="2692321"/>
            <a:chOff x="1028700" y="2451195"/>
            <a:chExt cx="21564685" cy="2692321"/>
          </a:xfrm>
        </p:grpSpPr>
        <p:grpSp>
          <p:nvGrpSpPr>
            <p:cNvPr id="14" name="Group 5">
              <a:extLst>
                <a:ext uri="{FF2B5EF4-FFF2-40B4-BE49-F238E27FC236}">
                  <a16:creationId xmlns:a16="http://schemas.microsoft.com/office/drawing/2014/main" id="{E250FFA3-9E9B-8605-E5E7-F53BD90BACD7}"/>
                </a:ext>
              </a:extLst>
            </p:cNvPr>
            <p:cNvGrpSpPr/>
            <p:nvPr/>
          </p:nvGrpSpPr>
          <p:grpSpPr>
            <a:xfrm>
              <a:off x="1028700" y="2451195"/>
              <a:ext cx="14163304" cy="2692321"/>
              <a:chOff x="0" y="63211"/>
              <a:chExt cx="18884405" cy="3589761"/>
            </a:xfrm>
          </p:grpSpPr>
          <p:sp>
            <p:nvSpPr>
              <p:cNvPr id="16" name="TextBox 6">
                <a:extLst>
                  <a:ext uri="{FF2B5EF4-FFF2-40B4-BE49-F238E27FC236}">
                    <a16:creationId xmlns:a16="http://schemas.microsoft.com/office/drawing/2014/main" id="{634B2F54-84BD-1CEE-6A6A-9877454EE221}"/>
                  </a:ext>
                </a:extLst>
              </p:cNvPr>
              <p:cNvSpPr txBox="1"/>
              <p:nvPr/>
            </p:nvSpPr>
            <p:spPr>
              <a:xfrm>
                <a:off x="73891" y="63211"/>
                <a:ext cx="18810514" cy="53937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359"/>
                  </a:lnSpc>
                </a:pPr>
                <a:r>
                  <a:rPr lang="en-US" sz="23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06/09/2024</a:t>
                </a:r>
              </a:p>
            </p:txBody>
          </p:sp>
          <p:sp>
            <p:nvSpPr>
              <p:cNvPr id="17" name="TextBox 7">
                <a:extLst>
                  <a:ext uri="{FF2B5EF4-FFF2-40B4-BE49-F238E27FC236}">
                    <a16:creationId xmlns:a16="http://schemas.microsoft.com/office/drawing/2014/main" id="{FA7AEB08-EB46-4AA8-7724-4DF6F2384A06}"/>
                  </a:ext>
                </a:extLst>
              </p:cNvPr>
              <p:cNvSpPr txBox="1"/>
              <p:nvPr/>
            </p:nvSpPr>
            <p:spPr>
              <a:xfrm>
                <a:off x="0" y="3020724"/>
                <a:ext cx="18810514" cy="6322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919"/>
                  </a:lnSpc>
                </a:pPr>
                <a:r>
                  <a:rPr lang="en-US" sz="27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Deadline thực sự là một cái gì đấy 😦</a:t>
                </a:r>
              </a:p>
            </p:txBody>
          </p:sp>
          <p:sp>
            <p:nvSpPr>
              <p:cNvPr id="18" name="TextBox 8">
                <a:extLst>
                  <a:ext uri="{FF2B5EF4-FFF2-40B4-BE49-F238E27FC236}">
                    <a16:creationId xmlns:a16="http://schemas.microsoft.com/office/drawing/2014/main" id="{23EA6AE3-421E-80A9-28EA-5A3A19FFEBBE}"/>
                  </a:ext>
                </a:extLst>
              </p:cNvPr>
              <p:cNvSpPr txBox="1"/>
              <p:nvPr/>
            </p:nvSpPr>
            <p:spPr>
              <a:xfrm>
                <a:off x="0" y="1102907"/>
                <a:ext cx="18810514" cy="18133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10339"/>
                  </a:lnSpc>
                </a:pPr>
                <a:r>
                  <a:rPr lang="en-US" sz="9399">
                    <a:solidFill>
                      <a:srgbClr val="000000"/>
                    </a:solidFill>
                    <a:latin typeface="Knockout Cruiserweight"/>
                    <a:ea typeface="Knockout Cruiserweight"/>
                    <a:cs typeface="Knockout Cruiserweight"/>
                    <a:sym typeface="Knockout Cruiserweight"/>
                  </a:rPr>
                  <a:t>BÁO CÁO TUÂN</a:t>
                </a:r>
              </a:p>
            </p:txBody>
          </p:sp>
        </p:grp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C4AA27AF-150B-5E6B-00E7-C94981709F62}"/>
                </a:ext>
              </a:extLst>
            </p:cNvPr>
            <p:cNvSpPr txBox="1"/>
            <p:nvPr/>
          </p:nvSpPr>
          <p:spPr>
            <a:xfrm>
              <a:off x="8485499" y="2839812"/>
              <a:ext cx="14107886" cy="1360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339"/>
                </a:lnSpc>
              </a:pPr>
              <a:r>
                <a:rPr lang="en-US" sz="9399">
                  <a:solidFill>
                    <a:srgbClr val="000000"/>
                  </a:solidFill>
                  <a:latin typeface="Knockout Cruiserweight"/>
                  <a:ea typeface="Knockout Cruiserweight"/>
                  <a:cs typeface="Knockout Cruiserweight"/>
                  <a:sym typeface="Knockout Cruiserweight"/>
                </a:rPr>
                <a:t>`</a:t>
              </a:r>
            </a:p>
          </p:txBody>
        </p:sp>
      </p:grpSp>
      <p:graphicFrame>
        <p:nvGraphicFramePr>
          <p:cNvPr id="19" name="Table 3">
            <a:extLst>
              <a:ext uri="{FF2B5EF4-FFF2-40B4-BE49-F238E27FC236}">
                <a16:creationId xmlns:a16="http://schemas.microsoft.com/office/drawing/2014/main" id="{E8346A79-CBB6-CB5D-B0A8-7B24BD953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039444"/>
              </p:ext>
            </p:extLst>
          </p:nvPr>
        </p:nvGraphicFramePr>
        <p:xfrm>
          <a:off x="-14097000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" name="TextBox 4">
            <a:extLst>
              <a:ext uri="{FF2B5EF4-FFF2-40B4-BE49-F238E27FC236}">
                <a16:creationId xmlns:a16="http://schemas.microsoft.com/office/drawing/2014/main" id="{788508C0-95E2-546F-8183-225DAEA17BD0}"/>
              </a:ext>
            </a:extLst>
          </p:cNvPr>
          <p:cNvSpPr txBox="1"/>
          <p:nvPr/>
        </p:nvSpPr>
        <p:spPr>
          <a:xfrm>
            <a:off x="-14097000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 🏅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AA"/>
          <p:cNvSpPr/>
          <p:nvPr/>
        </p:nvSpPr>
        <p:spPr>
          <a:xfrm rot="9667049">
            <a:off x="7435073" y="-3351741"/>
            <a:ext cx="10479168" cy="8710809"/>
          </a:xfrm>
          <a:custGeom>
            <a:avLst/>
            <a:gdLst/>
            <a:ahLst/>
            <a:cxnLst/>
            <a:rect l="l" t="t" r="r" b="b"/>
            <a:pathLst>
              <a:path w="10479168" h="8710809">
                <a:moveTo>
                  <a:pt x="0" y="0"/>
                </a:moveTo>
                <a:lnTo>
                  <a:pt x="10479168" y="0"/>
                </a:lnTo>
                <a:lnTo>
                  <a:pt x="10479168" y="8710808"/>
                </a:lnTo>
                <a:lnTo>
                  <a:pt x="0" y="87108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616202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16202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 🏅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185" y="954462"/>
            <a:ext cx="9258300" cy="9258300"/>
          </a:xfrm>
          <a:prstGeom prst="rect">
            <a:avLst/>
          </a:prstGeom>
        </p:spPr>
      </p:pic>
      <p:sp>
        <p:nvSpPr>
          <p:cNvPr id="7" name="!!Freeform 2">
            <a:extLst>
              <a:ext uri="{FF2B5EF4-FFF2-40B4-BE49-F238E27FC236}">
                <a16:creationId xmlns:a16="http://schemas.microsoft.com/office/drawing/2014/main" id="{831E60F3-A5AC-668D-C29D-201D92A6A0D4}"/>
              </a:ext>
            </a:extLst>
          </p:cNvPr>
          <p:cNvSpPr/>
          <p:nvPr/>
        </p:nvSpPr>
        <p:spPr>
          <a:xfrm rot="11075645">
            <a:off x="8992568" y="9183660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sp>
        <p:nvSpPr>
          <p:cNvPr id="8" name="!!BB">
            <a:extLst>
              <a:ext uri="{FF2B5EF4-FFF2-40B4-BE49-F238E27FC236}">
                <a16:creationId xmlns:a16="http://schemas.microsoft.com/office/drawing/2014/main" id="{33BA0EB2-BF7B-2C26-9457-34C0318FABEF}"/>
              </a:ext>
            </a:extLst>
          </p:cNvPr>
          <p:cNvSpPr/>
          <p:nvPr/>
        </p:nvSpPr>
        <p:spPr>
          <a:xfrm rot="11075645">
            <a:off x="-662129" y="-5877429"/>
            <a:ext cx="6870097" cy="5808972"/>
          </a:xfrm>
          <a:custGeom>
            <a:avLst/>
            <a:gdLst/>
            <a:ahLst/>
            <a:cxnLst/>
            <a:rect l="l" t="t" r="r" b="b"/>
            <a:pathLst>
              <a:path w="6870097" h="5808972">
                <a:moveTo>
                  <a:pt x="0" y="0"/>
                </a:moveTo>
                <a:lnTo>
                  <a:pt x="6870097" y="0"/>
                </a:lnTo>
                <a:lnTo>
                  <a:pt x="6870097" y="5808972"/>
                </a:lnTo>
                <a:lnTo>
                  <a:pt x="0" y="580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grpSp>
        <p:nvGrpSpPr>
          <p:cNvPr id="9" name="Group 5">
            <a:extLst>
              <a:ext uri="{FF2B5EF4-FFF2-40B4-BE49-F238E27FC236}">
                <a16:creationId xmlns:a16="http://schemas.microsoft.com/office/drawing/2014/main" id="{259D1889-8CB8-AD7F-CBDB-1F7C5BE2952B}"/>
              </a:ext>
            </a:extLst>
          </p:cNvPr>
          <p:cNvGrpSpPr/>
          <p:nvPr/>
        </p:nvGrpSpPr>
        <p:grpSpPr>
          <a:xfrm>
            <a:off x="3974638" y="-2705100"/>
            <a:ext cx="10338725" cy="1569697"/>
            <a:chOff x="0" y="0"/>
            <a:chExt cx="13784966" cy="2092930"/>
          </a:xfrm>
        </p:grpSpPr>
        <p:sp>
          <p:nvSpPr>
            <p:cNvPr id="10" name="TextBox 6">
              <a:extLst>
                <a:ext uri="{FF2B5EF4-FFF2-40B4-BE49-F238E27FC236}">
                  <a16:creationId xmlns:a16="http://schemas.microsoft.com/office/drawing/2014/main" id="{4C7AC525-987E-D8AA-A29E-21A13CF4AAD2}"/>
                </a:ext>
              </a:extLst>
            </p:cNvPr>
            <p:cNvSpPr txBox="1"/>
            <p:nvPr/>
          </p:nvSpPr>
          <p:spPr>
            <a:xfrm>
              <a:off x="0" y="57150"/>
              <a:ext cx="13784966" cy="125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50"/>
                </a:lnSpc>
              </a:pPr>
              <a:r>
                <a:rPr lang="en-US" sz="6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TÍCH CỰC VÀ HẠN CHẾ</a:t>
              </a:r>
            </a:p>
          </p:txBody>
        </p:sp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405052B6-4289-150E-9FF4-5EF0BF549014}"/>
                </a:ext>
              </a:extLst>
            </p:cNvPr>
            <p:cNvSpPr txBox="1"/>
            <p:nvPr/>
          </p:nvSpPr>
          <p:spPr>
            <a:xfrm>
              <a:off x="0" y="1558260"/>
              <a:ext cx="13784966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🗿</a:t>
              </a:r>
            </a:p>
          </p:txBody>
        </p:sp>
      </p:grpSp>
      <p:sp>
        <p:nvSpPr>
          <p:cNvPr id="13" name="TextBox 2">
            <a:extLst>
              <a:ext uri="{FF2B5EF4-FFF2-40B4-BE49-F238E27FC236}">
                <a16:creationId xmlns:a16="http://schemas.microsoft.com/office/drawing/2014/main" id="{628C6D1D-ABD4-33A8-229A-31CAC23BAD78}"/>
              </a:ext>
            </a:extLst>
          </p:cNvPr>
          <p:cNvSpPr txBox="1"/>
          <p:nvPr/>
        </p:nvSpPr>
        <p:spPr>
          <a:xfrm>
            <a:off x="1028700" y="-6963609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graphicFrame>
        <p:nvGraphicFramePr>
          <p:cNvPr id="14" name="Table 5">
            <a:extLst>
              <a:ext uri="{FF2B5EF4-FFF2-40B4-BE49-F238E27FC236}">
                <a16:creationId xmlns:a16="http://schemas.microsoft.com/office/drawing/2014/main" id="{B229BF3B-5FF8-A7F9-BAD8-058376B60F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222934"/>
              </p:ext>
            </p:extLst>
          </p:nvPr>
        </p:nvGraphicFramePr>
        <p:xfrm>
          <a:off x="7399472" y="-7658100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BADE228-FC72-CCD0-B584-AF4C79B7B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910491"/>
              </p:ext>
            </p:extLst>
          </p:nvPr>
        </p:nvGraphicFramePr>
        <p:xfrm>
          <a:off x="4483995" y="12419555"/>
          <a:ext cx="9343124" cy="5692148"/>
        </p:xfrm>
        <a:graphic>
          <a:graphicData uri="http://schemas.openxmlformats.org/drawingml/2006/table">
            <a:tbl>
              <a:tblPr/>
              <a:tblGrid>
                <a:gridCol w="4671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1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818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Tích cực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Hạn chế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9330"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 Mọi thành viên đều có sự cố gắng nỗ lực tích cực tham gia phát biểu xây dựng bài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Các thành viên luôn đoàn kết giúp đỡ nhau học tập</a:t>
                      </a:r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2299">
                        <a:solidFill>
                          <a:srgbClr val="000000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Còn tình trạng vào học muộn làm trừ điểm thi đua của nhóm, điển hình là : </a:t>
                      </a:r>
                    </a:p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Gia Huy và Xuân Thuận làm nhóm bị trừ 20đ😠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Freeform 2"/>
          <p:cNvSpPr/>
          <p:nvPr/>
        </p:nvSpPr>
        <p:spPr>
          <a:xfrm rot="-10524355">
            <a:off x="4865962" y="5141812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sp>
        <p:nvSpPr>
          <p:cNvPr id="3" name="!!BB"/>
          <p:cNvSpPr/>
          <p:nvPr/>
        </p:nvSpPr>
        <p:spPr>
          <a:xfrm rot="-10524355">
            <a:off x="3857579" y="-3215219"/>
            <a:ext cx="6870097" cy="5808972"/>
          </a:xfrm>
          <a:custGeom>
            <a:avLst/>
            <a:gdLst/>
            <a:ahLst/>
            <a:cxnLst/>
            <a:rect l="l" t="t" r="r" b="b"/>
            <a:pathLst>
              <a:path w="6870097" h="5808972">
                <a:moveTo>
                  <a:pt x="0" y="0"/>
                </a:moveTo>
                <a:lnTo>
                  <a:pt x="6870097" y="0"/>
                </a:lnTo>
                <a:lnTo>
                  <a:pt x="6870097" y="5808972"/>
                </a:lnTo>
                <a:lnTo>
                  <a:pt x="0" y="58089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148576"/>
              </p:ext>
            </p:extLst>
          </p:nvPr>
        </p:nvGraphicFramePr>
        <p:xfrm>
          <a:off x="4483995" y="3570914"/>
          <a:ext cx="9343124" cy="5692148"/>
        </p:xfrm>
        <a:graphic>
          <a:graphicData uri="http://schemas.openxmlformats.org/drawingml/2006/table">
            <a:tbl>
              <a:tblPr/>
              <a:tblGrid>
                <a:gridCol w="4671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1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818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Tích cực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Hạn chế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9330"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 Mọi thành viên đều có sự cố gắng nỗ lực tích cực tham gia phát biểu xây dựng bài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Các thành viên luôn đoàn kết giúp đỡ nhau học tập</a:t>
                      </a:r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2299">
                        <a:solidFill>
                          <a:srgbClr val="000000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Còn tình trạng vào học muộn làm trừ điểm thi đua của nhóm, điển hình là : </a:t>
                      </a:r>
                    </a:p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Gia Huy và Xuân Thuận làm nhóm bị trừ 20đ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5" name="Group 5"/>
          <p:cNvGrpSpPr/>
          <p:nvPr/>
        </p:nvGrpSpPr>
        <p:grpSpPr>
          <a:xfrm>
            <a:off x="3974638" y="1638983"/>
            <a:ext cx="10338725" cy="1569697"/>
            <a:chOff x="0" y="0"/>
            <a:chExt cx="13784966" cy="2092930"/>
          </a:xfrm>
        </p:grpSpPr>
        <p:sp>
          <p:nvSpPr>
            <p:cNvPr id="6" name="TextBox 6"/>
            <p:cNvSpPr txBox="1"/>
            <p:nvPr/>
          </p:nvSpPr>
          <p:spPr>
            <a:xfrm>
              <a:off x="0" y="57150"/>
              <a:ext cx="13784966" cy="125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50"/>
                </a:lnSpc>
              </a:pPr>
              <a:r>
                <a:rPr lang="en-US" sz="6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TÍCH CỰC VÀ HẠN CHẾ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58260"/>
              <a:ext cx="13784966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🗿</a:t>
              </a:r>
            </a:p>
          </p:txBody>
        </p:sp>
      </p:grpSp>
      <p:sp>
        <p:nvSpPr>
          <p:cNvPr id="9" name="Freeform 4">
            <a:extLst>
              <a:ext uri="{FF2B5EF4-FFF2-40B4-BE49-F238E27FC236}">
                <a16:creationId xmlns:a16="http://schemas.microsoft.com/office/drawing/2014/main" id="{AE0655FA-A35E-7EEB-EF81-C4CE496D527F}"/>
              </a:ext>
            </a:extLst>
          </p:cNvPr>
          <p:cNvSpPr/>
          <p:nvPr/>
        </p:nvSpPr>
        <p:spPr>
          <a:xfrm rot="12194714" flipH="1" flipV="1">
            <a:off x="8457583" y="-8399032"/>
            <a:ext cx="7462430" cy="7462430"/>
          </a:xfrm>
          <a:custGeom>
            <a:avLst/>
            <a:gdLst/>
            <a:ahLst/>
            <a:cxnLst/>
            <a:rect l="l" t="t" r="r" b="b"/>
            <a:pathLst>
              <a:path w="7462430" h="7462430">
                <a:moveTo>
                  <a:pt x="7462431" y="7462430"/>
                </a:moveTo>
                <a:lnTo>
                  <a:pt x="0" y="7462430"/>
                </a:lnTo>
                <a:lnTo>
                  <a:pt x="0" y="0"/>
                </a:lnTo>
                <a:lnTo>
                  <a:pt x="7462431" y="0"/>
                </a:lnTo>
                <a:lnTo>
                  <a:pt x="7462431" y="746243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2585078F-2CC1-4C7C-88A9-6C33975ECF5C}"/>
              </a:ext>
            </a:extLst>
          </p:cNvPr>
          <p:cNvSpPr/>
          <p:nvPr/>
        </p:nvSpPr>
        <p:spPr>
          <a:xfrm rot="14040667" flipH="1" flipV="1">
            <a:off x="19012949" y="1246474"/>
            <a:ext cx="7437356" cy="7437356"/>
          </a:xfrm>
          <a:custGeom>
            <a:avLst/>
            <a:gdLst/>
            <a:ahLst/>
            <a:cxnLst/>
            <a:rect l="l" t="t" r="r" b="b"/>
            <a:pathLst>
              <a:path w="7437356" h="7437356">
                <a:moveTo>
                  <a:pt x="7437357" y="7437357"/>
                </a:moveTo>
                <a:lnTo>
                  <a:pt x="0" y="7437357"/>
                </a:lnTo>
                <a:lnTo>
                  <a:pt x="0" y="0"/>
                </a:lnTo>
                <a:lnTo>
                  <a:pt x="7437357" y="0"/>
                </a:lnTo>
                <a:lnTo>
                  <a:pt x="7437357" y="7437357"/>
                </a:lnTo>
                <a:close/>
              </a:path>
            </a:pathLst>
          </a:custGeom>
          <a:blipFill>
            <a:blip r:embed="rId6">
              <a:alphaModFix amt="9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56785262-04A4-AAF1-B891-1ED5E4B9A9E0}"/>
              </a:ext>
            </a:extLst>
          </p:cNvPr>
          <p:cNvSpPr txBox="1"/>
          <p:nvPr/>
        </p:nvSpPr>
        <p:spPr>
          <a:xfrm>
            <a:off x="9393543" y="-5983401"/>
            <a:ext cx="5590509" cy="26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5333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Cố gắng để cải thiện kết quả qua từng ngày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59DFC114-F588-AB89-B214-F4E83802D874}"/>
              </a:ext>
            </a:extLst>
          </p:cNvPr>
          <p:cNvSpPr txBox="1"/>
          <p:nvPr/>
        </p:nvSpPr>
        <p:spPr>
          <a:xfrm>
            <a:off x="19635093" y="3801839"/>
            <a:ext cx="6193068" cy="268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4"/>
              </a:lnSpc>
            </a:pPr>
            <a:r>
              <a:rPr lang="en-US" sz="5464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Thực hiện tốt, xuất sắc các dự án sắp tới  </a:t>
            </a: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589EF1DA-3CE4-6DE3-59DC-C08BF1050C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64300" y="954462"/>
            <a:ext cx="9258300" cy="9258300"/>
          </a:xfrm>
          <a:prstGeom prst="rect">
            <a:avLst/>
          </a:prstGeom>
        </p:spPr>
      </p:pic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DF579A20-9EFA-C654-A46B-D56052E81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837784"/>
              </p:ext>
            </p:extLst>
          </p:nvPr>
        </p:nvGraphicFramePr>
        <p:xfrm>
          <a:off x="-14097000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TextBox 4">
            <a:extLst>
              <a:ext uri="{FF2B5EF4-FFF2-40B4-BE49-F238E27FC236}">
                <a16:creationId xmlns:a16="http://schemas.microsoft.com/office/drawing/2014/main" id="{E2496EFA-D35D-9E0A-38AB-7751DBFEC33B}"/>
              </a:ext>
            </a:extLst>
          </p:cNvPr>
          <p:cNvSpPr txBox="1"/>
          <p:nvPr/>
        </p:nvSpPr>
        <p:spPr>
          <a:xfrm>
            <a:off x="-14097000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6" name="Group 5">
            <a:extLst>
              <a:ext uri="{FF2B5EF4-FFF2-40B4-BE49-F238E27FC236}">
                <a16:creationId xmlns:a16="http://schemas.microsoft.com/office/drawing/2014/main" id="{A09E5048-EAE0-37D0-D6B8-F692AF9BCBEA}"/>
              </a:ext>
            </a:extLst>
          </p:cNvPr>
          <p:cNvGrpSpPr/>
          <p:nvPr/>
        </p:nvGrpSpPr>
        <p:grpSpPr>
          <a:xfrm>
            <a:off x="-5081904" y="11093759"/>
            <a:ext cx="10163807" cy="1518755"/>
            <a:chOff x="0" y="47625"/>
            <a:chExt cx="13551743" cy="2025006"/>
          </a:xfrm>
        </p:grpSpPr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BED23C7E-8086-9AA6-D877-54638C4D8E35}"/>
                </a:ext>
              </a:extLst>
            </p:cNvPr>
            <p:cNvSpPr txBox="1"/>
            <p:nvPr/>
          </p:nvSpPr>
          <p:spPr>
            <a:xfrm>
              <a:off x="0" y="1491275"/>
              <a:ext cx="13551743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3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CỦA NHÓM ANH</a:t>
              </a:r>
            </a:p>
          </p:txBody>
        </p:sp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12D8ACA2-EE77-9597-7AE8-97FD7CD844CD}"/>
                </a:ext>
              </a:extLst>
            </p:cNvPr>
            <p:cNvSpPr txBox="1"/>
            <p:nvPr/>
          </p:nvSpPr>
          <p:spPr>
            <a:xfrm>
              <a:off x="0" y="47625"/>
              <a:ext cx="13551743" cy="1366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KẾ HOẠCH TUẦN TỚI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559333" flipH="1" flipV="1">
            <a:off x="10071052" y="1769485"/>
            <a:ext cx="7437356" cy="7437356"/>
          </a:xfrm>
          <a:custGeom>
            <a:avLst/>
            <a:gdLst/>
            <a:ahLst/>
            <a:cxnLst/>
            <a:rect l="l" t="t" r="r" b="b"/>
            <a:pathLst>
              <a:path w="7437356" h="7437356">
                <a:moveTo>
                  <a:pt x="7437357" y="7437357"/>
                </a:moveTo>
                <a:lnTo>
                  <a:pt x="0" y="7437357"/>
                </a:lnTo>
                <a:lnTo>
                  <a:pt x="0" y="0"/>
                </a:lnTo>
                <a:lnTo>
                  <a:pt x="7437357" y="0"/>
                </a:lnTo>
                <a:lnTo>
                  <a:pt x="7437357" y="7437357"/>
                </a:lnTo>
                <a:close/>
              </a:path>
            </a:pathLst>
          </a:custGeom>
          <a:blipFill>
            <a:blip r:embed="rId2">
              <a:alphaModFix amt="9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6513142" flipH="1">
            <a:off x="-4416401" y="1715209"/>
            <a:ext cx="10462469" cy="8696927"/>
          </a:xfrm>
          <a:custGeom>
            <a:avLst/>
            <a:gdLst/>
            <a:ahLst/>
            <a:cxnLst/>
            <a:rect l="l" t="t" r="r" b="b"/>
            <a:pathLst>
              <a:path w="10462469" h="8696927">
                <a:moveTo>
                  <a:pt x="10462469" y="0"/>
                </a:moveTo>
                <a:lnTo>
                  <a:pt x="0" y="0"/>
                </a:lnTo>
                <a:lnTo>
                  <a:pt x="0" y="8696927"/>
                </a:lnTo>
                <a:lnTo>
                  <a:pt x="10462469" y="8696927"/>
                </a:lnTo>
                <a:lnTo>
                  <a:pt x="10462469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9405286" flipH="1" flipV="1">
            <a:off x="3677680" y="-882678"/>
            <a:ext cx="7462430" cy="7462430"/>
          </a:xfrm>
          <a:custGeom>
            <a:avLst/>
            <a:gdLst/>
            <a:ahLst/>
            <a:cxnLst/>
            <a:rect l="l" t="t" r="r" b="b"/>
            <a:pathLst>
              <a:path w="7462430" h="7462430">
                <a:moveTo>
                  <a:pt x="7462431" y="7462430"/>
                </a:moveTo>
                <a:lnTo>
                  <a:pt x="0" y="7462430"/>
                </a:lnTo>
                <a:lnTo>
                  <a:pt x="0" y="0"/>
                </a:lnTo>
                <a:lnTo>
                  <a:pt x="7462431" y="0"/>
                </a:lnTo>
                <a:lnTo>
                  <a:pt x="7462431" y="7462430"/>
                </a:lnTo>
                <a:close/>
              </a:path>
            </a:pathLst>
          </a:custGeom>
          <a:blipFill>
            <a:blip r:embed="rId5">
              <a:alphaModFix amt="9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14834" y="7774561"/>
            <a:ext cx="10163807" cy="1518755"/>
            <a:chOff x="0" y="47625"/>
            <a:chExt cx="13551743" cy="2025006"/>
          </a:xfrm>
        </p:grpSpPr>
        <p:sp>
          <p:nvSpPr>
            <p:cNvPr id="6" name="TextBox 6"/>
            <p:cNvSpPr txBox="1"/>
            <p:nvPr/>
          </p:nvSpPr>
          <p:spPr>
            <a:xfrm>
              <a:off x="0" y="1491275"/>
              <a:ext cx="13551743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3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CỦA NHÓM ANH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7625"/>
              <a:ext cx="13551743" cy="1366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KẾ HOẠCH TUẦN TỚI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13641" y="1499616"/>
            <a:ext cx="5590509" cy="26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5333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Cố gắng để cải thiện kết quả qua từng ngày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93197" y="4113165"/>
            <a:ext cx="6193068" cy="268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4"/>
              </a:lnSpc>
            </a:pPr>
            <a:r>
              <a:rPr lang="en-US" sz="5464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Thực hiện tốt, xuất sắc các dự án sắp tới 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DB15A8-0E77-CD59-F674-50114026B291}"/>
              </a:ext>
            </a:extLst>
          </p:cNvPr>
          <p:cNvGrpSpPr/>
          <p:nvPr/>
        </p:nvGrpSpPr>
        <p:grpSpPr>
          <a:xfrm>
            <a:off x="-8849072" y="-6286500"/>
            <a:ext cx="9366066" cy="9816833"/>
            <a:chOff x="-4219416" y="-2237342"/>
            <a:chExt cx="9366066" cy="9816833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94E32CD-E5F2-536D-696C-0FCC068661AF}"/>
                </a:ext>
              </a:extLst>
            </p:cNvPr>
            <p:cNvSpPr/>
            <p:nvPr/>
          </p:nvSpPr>
          <p:spPr>
            <a:xfrm>
              <a:off x="-3089251" y="-656410"/>
              <a:ext cx="8235901" cy="8235901"/>
            </a:xfrm>
            <a:custGeom>
              <a:avLst/>
              <a:gdLst/>
              <a:ahLst/>
              <a:cxnLst/>
              <a:rect l="l" t="t" r="r" b="b"/>
              <a:pathLst>
                <a:path w="8235901" h="8235901">
                  <a:moveTo>
                    <a:pt x="0" y="0"/>
                  </a:moveTo>
                  <a:lnTo>
                    <a:pt x="8235902" y="0"/>
                  </a:lnTo>
                  <a:lnTo>
                    <a:pt x="8235902" y="8235901"/>
                  </a:lnTo>
                  <a:lnTo>
                    <a:pt x="0" y="8235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C29976D-EE8B-9FAF-0E90-056CFD64C97D}"/>
                </a:ext>
              </a:extLst>
            </p:cNvPr>
            <p:cNvSpPr/>
            <p:nvPr/>
          </p:nvSpPr>
          <p:spPr>
            <a:xfrm>
              <a:off x="-4219416" y="-2237342"/>
              <a:ext cx="8438833" cy="8438833"/>
            </a:xfrm>
            <a:custGeom>
              <a:avLst/>
              <a:gdLst/>
              <a:ahLst/>
              <a:cxnLst/>
              <a:rect l="l" t="t" r="r" b="b"/>
              <a:pathLst>
                <a:path w="8438833" h="8438833">
                  <a:moveTo>
                    <a:pt x="0" y="0"/>
                  </a:moveTo>
                  <a:lnTo>
                    <a:pt x="8438832" y="0"/>
                  </a:lnTo>
                  <a:lnTo>
                    <a:pt x="8438832" y="8438833"/>
                  </a:lnTo>
                  <a:lnTo>
                    <a:pt x="0" y="84388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5BF776-2D50-2BD3-938B-85D8EBA332D8}"/>
              </a:ext>
            </a:extLst>
          </p:cNvPr>
          <p:cNvGrpSpPr/>
          <p:nvPr/>
        </p:nvGrpSpPr>
        <p:grpSpPr>
          <a:xfrm>
            <a:off x="-11146925" y="7300783"/>
            <a:ext cx="12497077" cy="10211660"/>
            <a:chOff x="-634279" y="3992122"/>
            <a:chExt cx="12497077" cy="10211660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BD918A5F-C5BD-FD92-3D61-3E1B28CE905C}"/>
                </a:ext>
              </a:extLst>
            </p:cNvPr>
            <p:cNvSpPr/>
            <p:nvPr/>
          </p:nvSpPr>
          <p:spPr>
            <a:xfrm rot="-1899204">
              <a:off x="-421906" y="3992122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3" y="0"/>
                  </a:lnTo>
                  <a:lnTo>
                    <a:pt x="12284703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1000"/>
              </a:blip>
              <a:stretch>
                <a:fillRect/>
              </a:stretch>
            </a:blipFill>
          </p:spPr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61D1985A-3F01-9122-8595-4A5C48137BEF}"/>
                </a:ext>
              </a:extLst>
            </p:cNvPr>
            <p:cNvSpPr/>
            <p:nvPr/>
          </p:nvSpPr>
          <p:spPr>
            <a:xfrm rot="-5043934" flipV="1">
              <a:off x="-634279" y="5272789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4"/>
                  </a:moveTo>
                  <a:lnTo>
                    <a:pt x="8434355" y="8434354"/>
                  </a:lnTo>
                  <a:lnTo>
                    <a:pt x="8434355" y="0"/>
                  </a:lnTo>
                  <a:lnTo>
                    <a:pt x="0" y="0"/>
                  </a:lnTo>
                  <a:lnTo>
                    <a:pt x="0" y="8434354"/>
                  </a:lnTo>
                  <a:close/>
                </a:path>
              </a:pathLst>
            </a:custGeom>
            <a:blipFill>
              <a:blip r:embed="rId11">
                <a:alphaModFix amt="98000"/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E266A50-B44F-65DB-3124-5A9D79FF2941}"/>
              </a:ext>
            </a:extLst>
          </p:cNvPr>
          <p:cNvGrpSpPr/>
          <p:nvPr/>
        </p:nvGrpSpPr>
        <p:grpSpPr>
          <a:xfrm>
            <a:off x="18669000" y="-10132371"/>
            <a:ext cx="11820829" cy="12284704"/>
            <a:chOff x="11573001" y="-5864208"/>
            <a:chExt cx="11820829" cy="12284704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7B77B2E8-358B-383D-136F-BDD68710019A}"/>
                </a:ext>
              </a:extLst>
            </p:cNvPr>
            <p:cNvSpPr/>
            <p:nvPr/>
          </p:nvSpPr>
          <p:spPr>
            <a:xfrm rot="3911576" flipV="1">
              <a:off x="11573001" y="-2235103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5"/>
                  </a:moveTo>
                  <a:lnTo>
                    <a:pt x="8434354" y="8434355"/>
                  </a:lnTo>
                  <a:lnTo>
                    <a:pt x="8434354" y="0"/>
                  </a:lnTo>
                  <a:lnTo>
                    <a:pt x="0" y="0"/>
                  </a:lnTo>
                  <a:lnTo>
                    <a:pt x="0" y="8434355"/>
                  </a:lnTo>
                  <a:close/>
                </a:path>
              </a:pathLst>
            </a:custGeom>
            <a:blipFill>
              <a:blip r:embed="rId11">
                <a:alphaModFix amt="98000"/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A4A9A4C9-A659-74DE-A25A-01FBC64E9AA4}"/>
                </a:ext>
              </a:extLst>
            </p:cNvPr>
            <p:cNvSpPr/>
            <p:nvPr/>
          </p:nvSpPr>
          <p:spPr>
            <a:xfrm rot="7152417">
              <a:off x="12145648" y="-4827686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4" y="0"/>
                  </a:lnTo>
                  <a:lnTo>
                    <a:pt x="12284704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1000"/>
              </a:blip>
              <a:stretch>
                <a:fillRect/>
              </a:stretch>
            </a:blipFill>
          </p:spPr>
        </p:sp>
      </p:grpSp>
      <p:sp>
        <p:nvSpPr>
          <p:cNvPr id="19" name="Freeform 11">
            <a:extLst>
              <a:ext uri="{FF2B5EF4-FFF2-40B4-BE49-F238E27FC236}">
                <a16:creationId xmlns:a16="http://schemas.microsoft.com/office/drawing/2014/main" id="{1AC270E7-01E4-CEAF-FE16-7933BF88825B}"/>
              </a:ext>
            </a:extLst>
          </p:cNvPr>
          <p:cNvSpPr/>
          <p:nvPr/>
        </p:nvSpPr>
        <p:spPr>
          <a:xfrm rot="469231">
            <a:off x="15970826" y="8005255"/>
            <a:ext cx="6263610" cy="6060043"/>
          </a:xfrm>
          <a:custGeom>
            <a:avLst/>
            <a:gdLst/>
            <a:ahLst/>
            <a:cxnLst/>
            <a:rect l="l" t="t" r="r" b="b"/>
            <a:pathLst>
              <a:path w="6263610" h="6060043">
                <a:moveTo>
                  <a:pt x="0" y="0"/>
                </a:moveTo>
                <a:lnTo>
                  <a:pt x="6263610" y="0"/>
                </a:lnTo>
                <a:lnTo>
                  <a:pt x="6263610" y="6060043"/>
                </a:lnTo>
                <a:lnTo>
                  <a:pt x="0" y="606004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77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11" r="-995" b="-9811"/>
            </a:stretch>
          </a:blipFill>
        </p:spPr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2B0452-09EB-618D-590F-F6F1B6C6526C}"/>
              </a:ext>
            </a:extLst>
          </p:cNvPr>
          <p:cNvGrpSpPr/>
          <p:nvPr/>
        </p:nvGrpSpPr>
        <p:grpSpPr>
          <a:xfrm>
            <a:off x="-634279" y="3992122"/>
            <a:ext cx="12497077" cy="10211660"/>
            <a:chOff x="-634279" y="3992122"/>
            <a:chExt cx="12497077" cy="10211660"/>
          </a:xfrm>
        </p:grpSpPr>
        <p:sp>
          <p:nvSpPr>
            <p:cNvPr id="3" name="Freeform 3"/>
            <p:cNvSpPr/>
            <p:nvPr/>
          </p:nvSpPr>
          <p:spPr>
            <a:xfrm rot="-1899204">
              <a:off x="-421906" y="3992122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3" y="0"/>
                  </a:lnTo>
                  <a:lnTo>
                    <a:pt x="12284703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1000"/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-5043934" flipV="1">
              <a:off x="-634279" y="5272789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4"/>
                  </a:moveTo>
                  <a:lnTo>
                    <a:pt x="8434355" y="8434354"/>
                  </a:lnTo>
                  <a:lnTo>
                    <a:pt x="8434355" y="0"/>
                  </a:lnTo>
                  <a:lnTo>
                    <a:pt x="0" y="0"/>
                  </a:lnTo>
                  <a:lnTo>
                    <a:pt x="0" y="8434354"/>
                  </a:lnTo>
                  <a:close/>
                </a:path>
              </a:pathLst>
            </a:custGeom>
            <a:blipFill>
              <a:blip r:embed="rId4">
                <a:alphaModFix amt="98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4979568" y="2071219"/>
            <a:ext cx="8328864" cy="2692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795"/>
              </a:lnSpc>
            </a:pPr>
            <a:r>
              <a:rPr lang="en-US" sz="21285">
                <a:solidFill>
                  <a:srgbClr val="6C48C5"/>
                </a:solidFill>
                <a:latin typeface="Baron"/>
                <a:ea typeface="Baron"/>
                <a:cs typeface="Baron"/>
                <a:sym typeface="Baron"/>
              </a:rPr>
              <a:t>THANK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B210A7E-CFD0-6CBE-2CD9-A1C12B161EF8}"/>
              </a:ext>
            </a:extLst>
          </p:cNvPr>
          <p:cNvGrpSpPr/>
          <p:nvPr/>
        </p:nvGrpSpPr>
        <p:grpSpPr>
          <a:xfrm>
            <a:off x="11573001" y="-5864208"/>
            <a:ext cx="11820829" cy="12284704"/>
            <a:chOff x="11573001" y="-5864208"/>
            <a:chExt cx="11820829" cy="12284704"/>
          </a:xfrm>
        </p:grpSpPr>
        <p:sp>
          <p:nvSpPr>
            <p:cNvPr id="6" name="Freeform 6"/>
            <p:cNvSpPr/>
            <p:nvPr/>
          </p:nvSpPr>
          <p:spPr>
            <a:xfrm rot="3911576" flipV="1">
              <a:off x="11573001" y="-2235103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5"/>
                  </a:moveTo>
                  <a:lnTo>
                    <a:pt x="8434354" y="8434355"/>
                  </a:lnTo>
                  <a:lnTo>
                    <a:pt x="8434354" y="0"/>
                  </a:lnTo>
                  <a:lnTo>
                    <a:pt x="0" y="0"/>
                  </a:lnTo>
                  <a:lnTo>
                    <a:pt x="0" y="8434355"/>
                  </a:lnTo>
                  <a:close/>
                </a:path>
              </a:pathLst>
            </a:custGeom>
            <a:blipFill>
              <a:blip r:embed="rId4">
                <a:alphaModFix amt="98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rot="7152417">
              <a:off x="12145648" y="-4827686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4" y="0"/>
                  </a:lnTo>
                  <a:lnTo>
                    <a:pt x="12284704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1000"/>
              </a:blip>
              <a:stretch>
                <a:fillRect/>
              </a:stretch>
            </a:blipFill>
          </p:spPr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C4DA54F-9C1A-CAA0-39B2-A86BE6B577B8}"/>
              </a:ext>
            </a:extLst>
          </p:cNvPr>
          <p:cNvGrpSpPr/>
          <p:nvPr/>
        </p:nvGrpSpPr>
        <p:grpSpPr>
          <a:xfrm>
            <a:off x="-4219416" y="-2237342"/>
            <a:ext cx="9366066" cy="9816833"/>
            <a:chOff x="-4219416" y="-2237342"/>
            <a:chExt cx="9366066" cy="9816833"/>
          </a:xfrm>
        </p:grpSpPr>
        <p:sp>
          <p:nvSpPr>
            <p:cNvPr id="8" name="Freeform 8"/>
            <p:cNvSpPr/>
            <p:nvPr/>
          </p:nvSpPr>
          <p:spPr>
            <a:xfrm>
              <a:off x="-3089251" y="-656410"/>
              <a:ext cx="8235901" cy="8235901"/>
            </a:xfrm>
            <a:custGeom>
              <a:avLst/>
              <a:gdLst/>
              <a:ahLst/>
              <a:cxnLst/>
              <a:rect l="l" t="t" r="r" b="b"/>
              <a:pathLst>
                <a:path w="8235901" h="8235901">
                  <a:moveTo>
                    <a:pt x="0" y="0"/>
                  </a:moveTo>
                  <a:lnTo>
                    <a:pt x="8235902" y="0"/>
                  </a:lnTo>
                  <a:lnTo>
                    <a:pt x="8235902" y="8235901"/>
                  </a:lnTo>
                  <a:lnTo>
                    <a:pt x="0" y="8235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-4219416" y="-2237342"/>
              <a:ext cx="8438833" cy="8438833"/>
            </a:xfrm>
            <a:custGeom>
              <a:avLst/>
              <a:gdLst/>
              <a:ahLst/>
              <a:cxnLst/>
              <a:rect l="l" t="t" r="r" b="b"/>
              <a:pathLst>
                <a:path w="8438833" h="8438833">
                  <a:moveTo>
                    <a:pt x="0" y="0"/>
                  </a:moveTo>
                  <a:lnTo>
                    <a:pt x="8438832" y="0"/>
                  </a:lnTo>
                  <a:lnTo>
                    <a:pt x="8438832" y="8438833"/>
                  </a:lnTo>
                  <a:lnTo>
                    <a:pt x="0" y="84388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AutoShape 10"/>
          <p:cNvSpPr/>
          <p:nvPr/>
        </p:nvSpPr>
        <p:spPr>
          <a:xfrm>
            <a:off x="5146651" y="7931019"/>
            <a:ext cx="8481834" cy="0"/>
          </a:xfrm>
          <a:prstGeom prst="line">
            <a:avLst/>
          </a:prstGeom>
          <a:ln w="95250" cap="flat">
            <a:solidFill>
              <a:srgbClr val="5956E0">
                <a:alpha val="4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Freeform 11"/>
          <p:cNvSpPr/>
          <p:nvPr/>
        </p:nvSpPr>
        <p:spPr>
          <a:xfrm rot="469231">
            <a:off x="13144681" y="6459944"/>
            <a:ext cx="6263610" cy="6060043"/>
          </a:xfrm>
          <a:custGeom>
            <a:avLst/>
            <a:gdLst/>
            <a:ahLst/>
            <a:cxnLst/>
            <a:rect l="l" t="t" r="r" b="b"/>
            <a:pathLst>
              <a:path w="6263610" h="6060043">
                <a:moveTo>
                  <a:pt x="0" y="0"/>
                </a:moveTo>
                <a:lnTo>
                  <a:pt x="6263610" y="0"/>
                </a:lnTo>
                <a:lnTo>
                  <a:pt x="6263610" y="6060043"/>
                </a:lnTo>
                <a:lnTo>
                  <a:pt x="0" y="60600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77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901601" y="8333402"/>
            <a:ext cx="7368704" cy="9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56"/>
              </a:lnSpc>
              <a:spcBef>
                <a:spcPct val="0"/>
              </a:spcBef>
            </a:pPr>
            <a:r>
              <a:rPr lang="en-US" sz="5468" b="1">
                <a:solidFill>
                  <a:srgbClr val="1230A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 Nhóm Anh Gen 1.0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276794" y="4748459"/>
            <a:ext cx="5734412" cy="2831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757"/>
              </a:lnSpc>
            </a:pPr>
            <a:r>
              <a:rPr lang="en-US" sz="22319">
                <a:solidFill>
                  <a:srgbClr val="6C48C5"/>
                </a:solidFill>
                <a:latin typeface="Baron"/>
                <a:ea typeface="Baron"/>
                <a:cs typeface="Baron"/>
                <a:sym typeface="Baron"/>
              </a:rPr>
              <a:t>YOU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79FE9C-0AC5-88DF-904E-A9C5B53C09D9}"/>
              </a:ext>
            </a:extLst>
          </p:cNvPr>
          <p:cNvSpPr txBox="1"/>
          <p:nvPr/>
        </p:nvSpPr>
        <p:spPr>
          <a:xfrm>
            <a:off x="11099156" y="15078169"/>
            <a:ext cx="228103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>
                <a:solidFill>
                  <a:schemeClr val="bg1"/>
                </a:solidFill>
              </a:rPr>
              <a:t>Special thanks to @Phong Nhã &amp; @Phô Mai🤩</a:t>
            </a:r>
          </a:p>
          <a:p>
            <a:r>
              <a:rPr lang="en-US" sz="7200">
                <a:solidFill>
                  <a:schemeClr val="bg1"/>
                </a:solidFill>
              </a:rPr>
              <a:t>Outro chất vải :D</a:t>
            </a:r>
          </a:p>
        </p:txBody>
      </p:sp>
      <p:sp>
        <p:nvSpPr>
          <p:cNvPr id="19" name="Freeform 2">
            <a:extLst>
              <a:ext uri="{FF2B5EF4-FFF2-40B4-BE49-F238E27FC236}">
                <a16:creationId xmlns:a16="http://schemas.microsoft.com/office/drawing/2014/main" id="{7A8E6970-5914-7481-2491-F21C15BD19A3}"/>
              </a:ext>
            </a:extLst>
          </p:cNvPr>
          <p:cNvSpPr/>
          <p:nvPr/>
        </p:nvSpPr>
        <p:spPr>
          <a:xfrm rot="14040667" flipH="1" flipV="1">
            <a:off x="19350504" y="-981758"/>
            <a:ext cx="7437356" cy="7437356"/>
          </a:xfrm>
          <a:custGeom>
            <a:avLst/>
            <a:gdLst/>
            <a:ahLst/>
            <a:cxnLst/>
            <a:rect l="l" t="t" r="r" b="b"/>
            <a:pathLst>
              <a:path w="7437356" h="7437356">
                <a:moveTo>
                  <a:pt x="7437357" y="7437357"/>
                </a:moveTo>
                <a:lnTo>
                  <a:pt x="0" y="7437357"/>
                </a:lnTo>
                <a:lnTo>
                  <a:pt x="0" y="0"/>
                </a:lnTo>
                <a:lnTo>
                  <a:pt x="7437357" y="0"/>
                </a:lnTo>
                <a:lnTo>
                  <a:pt x="7437357" y="7437357"/>
                </a:lnTo>
                <a:close/>
              </a:path>
            </a:pathLst>
          </a:custGeom>
          <a:blipFill>
            <a:blip r:embed="rId12">
              <a:alphaModFix amt="98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4">
            <a:extLst>
              <a:ext uri="{FF2B5EF4-FFF2-40B4-BE49-F238E27FC236}">
                <a16:creationId xmlns:a16="http://schemas.microsoft.com/office/drawing/2014/main" id="{DE53E85E-BD49-DD5F-2E94-233F85A227A2}"/>
              </a:ext>
            </a:extLst>
          </p:cNvPr>
          <p:cNvSpPr/>
          <p:nvPr/>
        </p:nvSpPr>
        <p:spPr>
          <a:xfrm rot="12194714" flipH="1" flipV="1">
            <a:off x="7810057" y="-7752740"/>
            <a:ext cx="7462430" cy="7462430"/>
          </a:xfrm>
          <a:custGeom>
            <a:avLst/>
            <a:gdLst/>
            <a:ahLst/>
            <a:cxnLst/>
            <a:rect l="l" t="t" r="r" b="b"/>
            <a:pathLst>
              <a:path w="7462430" h="7462430">
                <a:moveTo>
                  <a:pt x="7462431" y="7462430"/>
                </a:moveTo>
                <a:lnTo>
                  <a:pt x="0" y="7462430"/>
                </a:lnTo>
                <a:lnTo>
                  <a:pt x="0" y="0"/>
                </a:lnTo>
                <a:lnTo>
                  <a:pt x="7462431" y="0"/>
                </a:lnTo>
                <a:lnTo>
                  <a:pt x="7462431" y="7462430"/>
                </a:lnTo>
                <a:close/>
              </a:path>
            </a:pathLst>
          </a:custGeom>
          <a:blipFill>
            <a:blip r:embed="rId14">
              <a:alphaModFix amt="98000"/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2B005EB8-CC04-9489-06AA-8DCC9DEA7F8B}"/>
              </a:ext>
            </a:extLst>
          </p:cNvPr>
          <p:cNvSpPr txBox="1"/>
          <p:nvPr/>
        </p:nvSpPr>
        <p:spPr>
          <a:xfrm>
            <a:off x="8746018" y="-5370446"/>
            <a:ext cx="5590509" cy="26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5333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Cố gắng để cải thiện kết quả qua từng ngày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56E53DD6-1997-DC55-8DDB-F0A1E62DD482}"/>
              </a:ext>
            </a:extLst>
          </p:cNvPr>
          <p:cNvSpPr txBox="1"/>
          <p:nvPr/>
        </p:nvSpPr>
        <p:spPr>
          <a:xfrm>
            <a:off x="19972649" y="1361922"/>
            <a:ext cx="6193068" cy="268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4"/>
              </a:lnSpc>
            </a:pPr>
            <a:r>
              <a:rPr lang="en-US" sz="5464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Thực hiện tốt, xuất sắc các dự án sắp tới  </a:t>
            </a:r>
          </a:p>
        </p:txBody>
      </p:sp>
      <p:grpSp>
        <p:nvGrpSpPr>
          <p:cNvPr id="23" name="Group 5">
            <a:extLst>
              <a:ext uri="{FF2B5EF4-FFF2-40B4-BE49-F238E27FC236}">
                <a16:creationId xmlns:a16="http://schemas.microsoft.com/office/drawing/2014/main" id="{61B7C592-3F17-2B9E-40E2-489412DE6BE9}"/>
              </a:ext>
            </a:extLst>
          </p:cNvPr>
          <p:cNvGrpSpPr/>
          <p:nvPr/>
        </p:nvGrpSpPr>
        <p:grpSpPr>
          <a:xfrm>
            <a:off x="-8403609" y="10804998"/>
            <a:ext cx="10163807" cy="1518755"/>
            <a:chOff x="0" y="47625"/>
            <a:chExt cx="13551743" cy="2025006"/>
          </a:xfrm>
        </p:grpSpPr>
        <p:sp>
          <p:nvSpPr>
            <p:cNvPr id="24" name="TextBox 6">
              <a:extLst>
                <a:ext uri="{FF2B5EF4-FFF2-40B4-BE49-F238E27FC236}">
                  <a16:creationId xmlns:a16="http://schemas.microsoft.com/office/drawing/2014/main" id="{AE27AAB9-55DC-A589-E4BC-6D126F240A69}"/>
                </a:ext>
              </a:extLst>
            </p:cNvPr>
            <p:cNvSpPr txBox="1"/>
            <p:nvPr/>
          </p:nvSpPr>
          <p:spPr>
            <a:xfrm>
              <a:off x="0" y="1491275"/>
              <a:ext cx="13551743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3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CỦA NHÓM ANH</a:t>
              </a:r>
            </a:p>
          </p:txBody>
        </p:sp>
        <p:sp>
          <p:nvSpPr>
            <p:cNvPr id="25" name="TextBox 7">
              <a:extLst>
                <a:ext uri="{FF2B5EF4-FFF2-40B4-BE49-F238E27FC236}">
                  <a16:creationId xmlns:a16="http://schemas.microsoft.com/office/drawing/2014/main" id="{795216B5-0840-A165-C460-0FC82AADFBFB}"/>
                </a:ext>
              </a:extLst>
            </p:cNvPr>
            <p:cNvSpPr txBox="1"/>
            <p:nvPr/>
          </p:nvSpPr>
          <p:spPr>
            <a:xfrm>
              <a:off x="0" y="47625"/>
              <a:ext cx="13551743" cy="1366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KẾ HOẠCH TUẦN TỚI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488</Words>
  <Application>Microsoft Office PowerPoint</Application>
  <PresentationFormat>Custom</PresentationFormat>
  <Paragraphs>150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Baron</vt:lpstr>
      <vt:lpstr>Calibri</vt:lpstr>
      <vt:lpstr>Comfortaa Bold</vt:lpstr>
      <vt:lpstr>Canva Sans Bold</vt:lpstr>
      <vt:lpstr>TT Commons Pro</vt:lpstr>
      <vt:lpstr>Knockout Cruiserweight</vt:lpstr>
      <vt:lpstr>Comfortaa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Ã oơuuwuuw</dc:title>
  <cp:lastModifiedBy>Huy Trịnh</cp:lastModifiedBy>
  <cp:revision>11</cp:revision>
  <dcterms:created xsi:type="dcterms:W3CDTF">2006-08-16T00:00:00Z</dcterms:created>
  <dcterms:modified xsi:type="dcterms:W3CDTF">2024-09-08T07:20:21Z</dcterms:modified>
  <dc:identifier>DAGP8Dps7r4</dc:identifier>
</cp:coreProperties>
</file>

<file path=docProps/thumbnail.jpeg>
</file>